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"/>
  </p:notesMasterIdLst>
  <p:sldIdLst>
    <p:sldId id="261" r:id="rId2"/>
  </p:sldIdLst>
  <p:sldSz cx="7775575" cy="10907713"/>
  <p:notesSz cx="6799263" cy="9929813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9999"/>
    <a:srgbClr val="FDE5C4"/>
    <a:srgbClr val="EA6F88"/>
    <a:srgbClr val="FF5050"/>
    <a:srgbClr val="FF3300"/>
    <a:srgbClr val="FA8006"/>
    <a:srgbClr val="7A7B7A"/>
    <a:srgbClr val="008B39"/>
    <a:srgbClr val="F9F4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1482" y="-2214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6346" cy="498215"/>
          </a:xfrm>
          <a:prstGeom prst="rect">
            <a:avLst/>
          </a:prstGeom>
        </p:spPr>
        <p:txBody>
          <a:bodyPr vert="horz" lIns="89213" tIns="44606" rIns="89213" bIns="44606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8" y="2"/>
            <a:ext cx="2946346" cy="498215"/>
          </a:xfrm>
          <a:prstGeom prst="rect">
            <a:avLst/>
          </a:prstGeom>
        </p:spPr>
        <p:txBody>
          <a:bodyPr vert="horz" lIns="89213" tIns="44606" rIns="89213" bIns="44606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t>2023/4/22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1239838"/>
            <a:ext cx="23891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213" tIns="44606" rIns="89213" bIns="4460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4"/>
            <a:ext cx="5439410" cy="3909863"/>
          </a:xfrm>
          <a:prstGeom prst="rect">
            <a:avLst/>
          </a:prstGeom>
        </p:spPr>
        <p:txBody>
          <a:bodyPr vert="horz" lIns="89213" tIns="44606" rIns="89213" bIns="4460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431603"/>
            <a:ext cx="2946346" cy="498214"/>
          </a:xfrm>
          <a:prstGeom prst="rect">
            <a:avLst/>
          </a:prstGeom>
        </p:spPr>
        <p:txBody>
          <a:bodyPr vert="horz" lIns="89213" tIns="44606" rIns="89213" bIns="44606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8" y="9431603"/>
            <a:ext cx="2946346" cy="498214"/>
          </a:xfrm>
          <a:prstGeom prst="rect">
            <a:avLst/>
          </a:prstGeom>
        </p:spPr>
        <p:txBody>
          <a:bodyPr vert="horz" lIns="89213" tIns="44606" rIns="89213" bIns="44606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背景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44" y="130746"/>
            <a:ext cx="7555519" cy="1069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fukushima-sd-fukushima@fcs.ed.jp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/>
          <p:cNvSpPr/>
          <p:nvPr/>
        </p:nvSpPr>
        <p:spPr>
          <a:xfrm>
            <a:off x="2385899" y="8086726"/>
            <a:ext cx="361950" cy="3524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43099" y="4834509"/>
            <a:ext cx="509837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メイリオ"/>
                <a:ea typeface="メイリオ"/>
                <a:cs typeface="メイリオ"/>
              </a:rPr>
              <a:t>　</a:t>
            </a:r>
            <a:r>
              <a:rPr lang="ja-JP" altLang="en-US" sz="1400" dirty="0" smtClean="0">
                <a:latin typeface="メイリオ"/>
                <a:ea typeface="メイリオ"/>
                <a:cs typeface="メイリオ"/>
              </a:rPr>
              <a:t>　　　</a:t>
            </a:r>
            <a:endParaRPr lang="en-US" altLang="ja-JP" sz="1400" dirty="0" smtClean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1400" dirty="0">
                <a:latin typeface="メイリオ"/>
                <a:ea typeface="メイリオ"/>
                <a:cs typeface="メイリオ"/>
              </a:rPr>
              <a:t>　</a:t>
            </a:r>
            <a:r>
              <a:rPr lang="ja-JP" altLang="en-US" sz="1400" b="1" dirty="0" smtClean="0">
                <a:latin typeface="メイリオ"/>
                <a:ea typeface="メイリオ"/>
                <a:cs typeface="メイリオ"/>
              </a:rPr>
              <a:t>きこえにくいお子さんを育てる不安や悩みをご相談</a:t>
            </a:r>
            <a:endParaRPr lang="en-US" altLang="ja-JP" sz="1400" b="1" dirty="0" smtClean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1400" b="1" dirty="0" smtClean="0">
                <a:latin typeface="メイリオ"/>
                <a:ea typeface="メイリオ"/>
                <a:cs typeface="メイリオ"/>
              </a:rPr>
              <a:t>ください。一人で抱えず、一緒に考えましょう。</a:t>
            </a:r>
            <a:endParaRPr lang="en-US" altLang="ja-JP" sz="1400" b="1" dirty="0" smtClean="0">
              <a:latin typeface="メイリオ"/>
              <a:ea typeface="メイリオ"/>
              <a:cs typeface="メイリオ"/>
            </a:endParaRPr>
          </a:p>
          <a:p>
            <a:endParaRPr lang="en-US" altLang="ja-JP" sz="1400" b="1" dirty="0" smtClean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1400" b="1" dirty="0" smtClean="0">
                <a:latin typeface="メイリオ"/>
                <a:ea typeface="メイリオ"/>
                <a:cs typeface="メイリオ"/>
              </a:rPr>
              <a:t>場</a:t>
            </a:r>
            <a:r>
              <a:rPr lang="ja-JP" altLang="en-US" sz="1400" b="1" dirty="0">
                <a:latin typeface="メイリオ"/>
                <a:ea typeface="メイリオ"/>
                <a:cs typeface="メイリオ"/>
              </a:rPr>
              <a:t>　</a:t>
            </a:r>
            <a:r>
              <a:rPr lang="ja-JP" altLang="en-US" sz="1400" b="1" dirty="0" smtClean="0">
                <a:latin typeface="メイリオ"/>
                <a:ea typeface="メイリオ"/>
                <a:cs typeface="メイリオ"/>
              </a:rPr>
              <a:t>所</a:t>
            </a:r>
            <a:r>
              <a:rPr lang="ja-JP" altLang="en-US" sz="1200" dirty="0">
                <a:latin typeface="メイリオ"/>
                <a:ea typeface="メイリオ"/>
                <a:cs typeface="メイリオ"/>
              </a:rPr>
              <a:t> </a:t>
            </a:r>
            <a:r>
              <a:rPr lang="ja-JP" altLang="en-US" sz="1200" dirty="0" smtClean="0">
                <a:latin typeface="メイリオ"/>
                <a:ea typeface="メイリオ"/>
                <a:cs typeface="メイリオ"/>
              </a:rPr>
              <a:t>   地域支援センター</a:t>
            </a:r>
            <a:r>
              <a:rPr lang="ja-JP" altLang="en-US" sz="2000" dirty="0" smtClean="0">
                <a:solidFill>
                  <a:srgbClr val="EA6F88"/>
                </a:solidFill>
                <a:latin typeface="メイリオ"/>
                <a:ea typeface="メイリオ"/>
                <a:cs typeface="メイリオ"/>
              </a:rPr>
              <a:t>「</a:t>
            </a:r>
            <a:r>
              <a:rPr lang="ja-JP" altLang="en-US" sz="2000" b="1" dirty="0" smtClean="0">
                <a:solidFill>
                  <a:srgbClr val="EA6F88"/>
                </a:solidFill>
                <a:latin typeface="メイリオ"/>
                <a:ea typeface="メイリオ"/>
                <a:cs typeface="メイリオ"/>
              </a:rPr>
              <a:t>みみらんどふくしま</a:t>
            </a:r>
            <a:r>
              <a:rPr lang="ja-JP" altLang="en-US" sz="2000" dirty="0" smtClean="0">
                <a:solidFill>
                  <a:srgbClr val="EA6F88"/>
                </a:solidFill>
                <a:latin typeface="メイリオ"/>
                <a:ea typeface="メイリオ"/>
                <a:cs typeface="メイリオ"/>
              </a:rPr>
              <a:t>」</a:t>
            </a:r>
            <a:endParaRPr lang="ja-JP" altLang="en-US" sz="2000" dirty="0">
              <a:solidFill>
                <a:srgbClr val="EA6F88"/>
              </a:solidFill>
              <a:latin typeface="メイリオ"/>
              <a:ea typeface="メイリオ"/>
              <a:cs typeface="メイリオ"/>
            </a:endParaRPr>
          </a:p>
          <a:p>
            <a:r>
              <a:rPr lang="ja-JP" altLang="en-US" sz="1400" b="1" dirty="0" smtClean="0">
                <a:latin typeface="メイリオ"/>
                <a:ea typeface="メイリオ"/>
                <a:cs typeface="メイリオ"/>
              </a:rPr>
              <a:t>方　法</a:t>
            </a:r>
            <a:r>
              <a:rPr lang="ja-JP" altLang="en-US" sz="1400" dirty="0">
                <a:latin typeface="メイリオ"/>
                <a:ea typeface="メイリオ"/>
                <a:cs typeface="メイリオ"/>
              </a:rPr>
              <a:t> </a:t>
            </a:r>
            <a:r>
              <a:rPr lang="ja-JP" altLang="en-US" sz="1400" dirty="0" smtClean="0">
                <a:latin typeface="メイリオ"/>
                <a:ea typeface="メイリオ"/>
                <a:cs typeface="メイリオ"/>
              </a:rPr>
              <a:t>  </a:t>
            </a:r>
            <a:r>
              <a:rPr lang="ja-JP" altLang="en-US" sz="1800" dirty="0" smtClean="0">
                <a:latin typeface="メイリオ"/>
                <a:ea typeface="メイリオ"/>
                <a:cs typeface="メイリオ"/>
              </a:rPr>
              <a:t>来校相談、電話・</a:t>
            </a:r>
            <a:r>
              <a:rPr lang="en-US" altLang="ja-JP" sz="1800" dirty="0" smtClean="0">
                <a:latin typeface="メイリオ"/>
                <a:ea typeface="メイリオ"/>
                <a:cs typeface="メイリオ"/>
              </a:rPr>
              <a:t>FAX</a:t>
            </a:r>
            <a:r>
              <a:rPr lang="ja-JP" altLang="en-US" sz="1800" dirty="0" smtClean="0">
                <a:latin typeface="メイリオ"/>
                <a:ea typeface="メイリオ"/>
                <a:cs typeface="メイリオ"/>
              </a:rPr>
              <a:t>・</a:t>
            </a:r>
            <a:r>
              <a:rPr lang="ja-JP" altLang="en-US" sz="1800" dirty="0">
                <a:latin typeface="メイリオ"/>
                <a:ea typeface="メイリオ"/>
                <a:cs typeface="メイリオ"/>
              </a:rPr>
              <a:t>メール</a:t>
            </a:r>
            <a:r>
              <a:rPr lang="ja-JP" altLang="en-US" sz="1800" dirty="0" smtClean="0">
                <a:latin typeface="メイリオ"/>
                <a:ea typeface="メイリオ"/>
                <a:cs typeface="メイリオ"/>
              </a:rPr>
              <a:t>相談　</a:t>
            </a:r>
            <a:r>
              <a:rPr lang="ja-JP" altLang="en-US" sz="2400" dirty="0" smtClean="0">
                <a:latin typeface="メイリオ"/>
                <a:ea typeface="メイリオ"/>
                <a:cs typeface="メイリオ"/>
              </a:rPr>
              <a:t>　</a:t>
            </a:r>
            <a:endParaRPr lang="en-US" altLang="ja-JP" sz="2400" dirty="0" smtClean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1400" b="1" dirty="0" smtClean="0">
                <a:latin typeface="メイリオ"/>
                <a:ea typeface="メイリオ"/>
                <a:cs typeface="メイリオ"/>
              </a:rPr>
              <a:t>　　　　　　　　　　　　</a:t>
            </a:r>
            <a:r>
              <a:rPr lang="ja-JP" altLang="en-US" sz="1400" dirty="0" smtClean="0">
                <a:latin typeface="メイリオ"/>
                <a:ea typeface="メイリオ"/>
                <a:cs typeface="メイリオ"/>
              </a:rPr>
              <a:t>（</a:t>
            </a:r>
            <a:r>
              <a:rPr lang="en-US" altLang="ja-JP" sz="1400" dirty="0" smtClean="0">
                <a:latin typeface="メイリオ"/>
                <a:ea typeface="メイリオ"/>
                <a:cs typeface="メイリオ"/>
              </a:rPr>
              <a:t>※</a:t>
            </a:r>
            <a:r>
              <a:rPr lang="ja-JP" altLang="en-US" sz="1400" dirty="0" smtClean="0">
                <a:latin typeface="メイリオ"/>
                <a:ea typeface="メイリオ"/>
                <a:cs typeface="メイリオ"/>
              </a:rPr>
              <a:t>来校相談は要事前予約）</a:t>
            </a:r>
            <a:endParaRPr lang="en-US" altLang="ja-JP" sz="1400" dirty="0" smtClean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1800" dirty="0" smtClean="0">
                <a:latin typeface="メイリオ"/>
                <a:ea typeface="メイリオ"/>
                <a:cs typeface="メイリオ"/>
              </a:rPr>
              <a:t>　　　</a:t>
            </a:r>
            <a:r>
              <a:rPr lang="en-US" altLang="ja-JP" sz="1800" dirty="0" smtClean="0">
                <a:latin typeface="メイリオ"/>
                <a:ea typeface="メイリオ"/>
                <a:cs typeface="メイリオ"/>
              </a:rPr>
              <a:t>TEL</a:t>
            </a:r>
            <a:r>
              <a:rPr lang="ja-JP" altLang="en-US" sz="1800" dirty="0" smtClean="0">
                <a:latin typeface="メイリオ"/>
                <a:ea typeface="メイリオ"/>
                <a:cs typeface="メイリオ"/>
              </a:rPr>
              <a:t>・</a:t>
            </a:r>
            <a:r>
              <a:rPr lang="en-US" altLang="ja-JP" sz="1800" dirty="0" smtClean="0">
                <a:latin typeface="メイリオ"/>
                <a:ea typeface="メイリオ"/>
                <a:cs typeface="メイリオ"/>
              </a:rPr>
              <a:t>FAX</a:t>
            </a:r>
            <a:r>
              <a:rPr lang="ja-JP" altLang="en-US" sz="1800" dirty="0" smtClean="0">
                <a:latin typeface="メイリオ"/>
                <a:ea typeface="メイリオ"/>
                <a:cs typeface="メイリオ"/>
              </a:rPr>
              <a:t>　</a:t>
            </a:r>
            <a:r>
              <a:rPr lang="en-US" altLang="ja-JP" sz="1800" dirty="0" smtClean="0">
                <a:latin typeface="メイリオ"/>
                <a:ea typeface="メイリオ"/>
                <a:cs typeface="メイリオ"/>
              </a:rPr>
              <a:t>024</a:t>
            </a:r>
            <a:r>
              <a:rPr lang="ja-JP" altLang="en-US" sz="1800" dirty="0" smtClean="0">
                <a:latin typeface="メイリオ"/>
                <a:ea typeface="メイリオ"/>
                <a:cs typeface="メイリオ"/>
              </a:rPr>
              <a:t>－</a:t>
            </a:r>
            <a:r>
              <a:rPr lang="en-US" altLang="ja-JP" sz="1800" dirty="0" smtClean="0">
                <a:latin typeface="メイリオ"/>
                <a:ea typeface="メイリオ"/>
                <a:cs typeface="メイリオ"/>
              </a:rPr>
              <a:t>531-5013</a:t>
            </a:r>
          </a:p>
          <a:p>
            <a:r>
              <a:rPr lang="ja-JP" altLang="en-US" sz="1800" b="1" dirty="0">
                <a:latin typeface="メイリオ"/>
                <a:ea typeface="メイリオ"/>
                <a:cs typeface="メイリオ"/>
              </a:rPr>
              <a:t>　</a:t>
            </a:r>
            <a:r>
              <a:rPr lang="ja-JP" altLang="en-US" sz="1800" b="1" dirty="0" smtClean="0">
                <a:latin typeface="メイリオ"/>
                <a:ea typeface="メイリオ"/>
                <a:cs typeface="メイリオ"/>
              </a:rPr>
              <a:t>　　</a:t>
            </a:r>
            <a:r>
              <a:rPr lang="en-US" altLang="ja-JP" sz="1800" b="1" dirty="0" smtClean="0">
                <a:latin typeface="メイリオ"/>
                <a:ea typeface="メイリオ"/>
                <a:cs typeface="メイリオ"/>
              </a:rPr>
              <a:t>mail</a:t>
            </a:r>
            <a:r>
              <a:rPr lang="ja-JP" altLang="en-US" sz="1800" b="1" dirty="0" smtClean="0">
                <a:latin typeface="メイリオ"/>
                <a:ea typeface="メイリオ"/>
                <a:cs typeface="メイリオ"/>
              </a:rPr>
              <a:t>　</a:t>
            </a:r>
            <a:r>
              <a:rPr lang="en-US" altLang="ja-JP" sz="1400" dirty="0" smtClean="0">
                <a:ln w="0"/>
                <a:solidFill>
                  <a:srgbClr val="FF99CC"/>
                </a:solidFill>
                <a:latin typeface="メイリオ"/>
                <a:ea typeface="メイリオ"/>
                <a:cs typeface="メイリオ"/>
                <a:hlinkClick r:id="rId2"/>
              </a:rPr>
              <a:t>fukushima-sd-fukushima@fcs.ed.jp</a:t>
            </a:r>
            <a:endParaRPr lang="en-US" altLang="ja-JP" sz="1400" dirty="0" smtClean="0">
              <a:ln w="0"/>
              <a:solidFill>
                <a:srgbClr val="FF99CC"/>
              </a:solidFill>
              <a:latin typeface="メイリオ"/>
              <a:ea typeface="メイリオ"/>
              <a:cs typeface="メイリオ"/>
            </a:endParaRPr>
          </a:p>
          <a:p>
            <a:r>
              <a:rPr lang="ja-JP" altLang="en-US" sz="1400" b="1" dirty="0" smtClean="0">
                <a:latin typeface="メイリオ"/>
                <a:ea typeface="メイリオ"/>
                <a:cs typeface="メイリオ"/>
              </a:rPr>
              <a:t>　　　　　　　　</a:t>
            </a:r>
            <a:r>
              <a:rPr lang="ja-JP" altLang="en-US" sz="1400" dirty="0" smtClean="0">
                <a:latin typeface="メイリオ"/>
                <a:ea typeface="メイリオ"/>
                <a:cs typeface="メイリオ"/>
              </a:rPr>
              <a:t>相談は無料です。お気軽にご連絡ください。</a:t>
            </a:r>
            <a:endParaRPr lang="ja-JP" altLang="en-US" sz="1800" dirty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1400" b="1" dirty="0" smtClean="0">
                <a:latin typeface="メイリオ"/>
                <a:ea typeface="メイリオ"/>
                <a:cs typeface="メイリオ"/>
              </a:rPr>
              <a:t>対象者</a:t>
            </a:r>
            <a:r>
              <a:rPr lang="ja-JP" altLang="en-US" sz="2400" dirty="0">
                <a:latin typeface="メイリオ"/>
                <a:ea typeface="メイリオ"/>
                <a:cs typeface="メイリオ"/>
              </a:rPr>
              <a:t> </a:t>
            </a:r>
            <a:r>
              <a:rPr lang="ja-JP" altLang="en-US" sz="24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ja-JP" altLang="en-US" sz="1400" dirty="0" smtClean="0">
                <a:latin typeface="メイリオ"/>
                <a:ea typeface="メイリオ"/>
                <a:cs typeface="メイリオ"/>
              </a:rPr>
              <a:t>保護者、保育士・教員等支援にかかわる方</a:t>
            </a:r>
            <a:r>
              <a:rPr lang="ja-JP" altLang="en-US" sz="2400" dirty="0" smtClean="0">
                <a:latin typeface="メイリオ"/>
                <a:ea typeface="メイリオ"/>
                <a:cs typeface="メイリオ"/>
              </a:rPr>
              <a:t>　</a:t>
            </a:r>
            <a:endParaRPr lang="ja-JP" altLang="en-US" sz="1100" dirty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1400" b="1" dirty="0">
                <a:latin typeface="メイリオ"/>
                <a:ea typeface="メイリオ"/>
                <a:cs typeface="メイリオ"/>
              </a:rPr>
              <a:t>お申し込み</a:t>
            </a:r>
            <a:r>
              <a:rPr lang="ja-JP" altLang="en-US" sz="1400" b="1" dirty="0" smtClean="0">
                <a:latin typeface="メイリオ"/>
                <a:ea typeface="メイリオ"/>
                <a:cs typeface="メイリオ"/>
              </a:rPr>
              <a:t>方法</a:t>
            </a:r>
            <a:r>
              <a:rPr lang="ja-JP" altLang="en-US" sz="2400" dirty="0">
                <a:solidFill>
                  <a:prstClr val="black"/>
                </a:solidFill>
                <a:latin typeface="メイリオ"/>
                <a:ea typeface="メイリオ"/>
                <a:cs typeface="メイリオ"/>
              </a:rPr>
              <a:t> </a:t>
            </a:r>
            <a:r>
              <a:rPr lang="ja-JP" altLang="en-US" sz="2400" dirty="0" smtClean="0">
                <a:solidFill>
                  <a:prstClr val="black"/>
                </a:solidFill>
                <a:latin typeface="メイリオ"/>
                <a:ea typeface="メイリオ"/>
                <a:cs typeface="メイリオ"/>
              </a:rPr>
              <a:t> </a:t>
            </a:r>
            <a:r>
              <a:rPr lang="ja-JP" altLang="en-US" sz="1400" dirty="0" smtClean="0">
                <a:latin typeface="メイリオ"/>
                <a:ea typeface="メイリオ"/>
                <a:cs typeface="メイリオ"/>
              </a:rPr>
              <a:t>お電話・</a:t>
            </a:r>
            <a:r>
              <a:rPr lang="en-US" altLang="ja-JP" sz="1400" dirty="0" smtClean="0">
                <a:latin typeface="メイリオ"/>
                <a:ea typeface="メイリオ"/>
                <a:cs typeface="メイリオ"/>
              </a:rPr>
              <a:t>FAX</a:t>
            </a:r>
            <a:r>
              <a:rPr lang="ja-JP" altLang="en-US" sz="1400" dirty="0" smtClean="0">
                <a:latin typeface="メイリオ"/>
                <a:ea typeface="メイリオ"/>
                <a:cs typeface="メイリオ"/>
              </a:rPr>
              <a:t>・メールいずれかの</a:t>
            </a:r>
            <a:endParaRPr lang="en-US" altLang="ja-JP" sz="1400" dirty="0" smtClean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1400" dirty="0">
                <a:latin typeface="メイリオ"/>
                <a:ea typeface="メイリオ"/>
                <a:cs typeface="メイリオ"/>
              </a:rPr>
              <a:t>　</a:t>
            </a:r>
            <a:r>
              <a:rPr lang="ja-JP" altLang="en-US" sz="1400" dirty="0" smtClean="0">
                <a:latin typeface="メイリオ"/>
                <a:ea typeface="メイリオ"/>
                <a:cs typeface="メイリオ"/>
              </a:rPr>
              <a:t>　　　　　　   方法でお申込みください。</a:t>
            </a:r>
            <a:endParaRPr lang="en-US" altLang="ja-JP" sz="1400" b="1" dirty="0" smtClean="0">
              <a:solidFill>
                <a:srgbClr val="EA6F88"/>
              </a:solidFill>
              <a:latin typeface="メイリオ"/>
              <a:ea typeface="メイリオ"/>
              <a:cs typeface="メイリオ"/>
            </a:endParaRPr>
          </a:p>
          <a:p>
            <a:r>
              <a:rPr lang="en-US" altLang="ja-JP" sz="1400" b="1" dirty="0">
                <a:solidFill>
                  <a:srgbClr val="EA6F88"/>
                </a:solidFill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1400" b="1" dirty="0" smtClean="0">
                <a:solidFill>
                  <a:srgbClr val="EA6F88"/>
                </a:solidFill>
                <a:latin typeface="メイリオ"/>
                <a:ea typeface="メイリオ"/>
                <a:cs typeface="メイリオ"/>
              </a:rPr>
              <a:t>   </a:t>
            </a:r>
            <a:r>
              <a:rPr lang="ja-JP" altLang="en-US" sz="1400" b="1" dirty="0" smtClean="0">
                <a:solidFill>
                  <a:srgbClr val="EA6F88"/>
                </a:solidFill>
                <a:latin typeface="メイリオ"/>
                <a:ea typeface="メイリオ"/>
                <a:cs typeface="メイリオ"/>
              </a:rPr>
              <a:t>　</a:t>
            </a:r>
            <a:r>
              <a:rPr lang="en-US" altLang="ja-JP" sz="1400" b="1" dirty="0" smtClean="0">
                <a:solidFill>
                  <a:srgbClr val="EA6F88"/>
                </a:solidFill>
                <a:latin typeface="メイリオ"/>
                <a:ea typeface="メイリオ"/>
                <a:cs typeface="メイリオ"/>
              </a:rPr>
              <a:t>HP </a:t>
            </a:r>
            <a:r>
              <a:rPr lang="en-US" altLang="ja-JP" sz="1200" b="1" dirty="0" smtClean="0">
                <a:solidFill>
                  <a:srgbClr val="EA6F88"/>
                </a:solidFill>
                <a:latin typeface="メイリオ"/>
                <a:ea typeface="メイリオ"/>
                <a:cs typeface="メイリオ"/>
              </a:rPr>
              <a:t>https</a:t>
            </a:r>
            <a:r>
              <a:rPr lang="en-US" altLang="ja-JP" sz="1200" b="1" dirty="0">
                <a:solidFill>
                  <a:srgbClr val="EA6F88"/>
                </a:solidFill>
                <a:latin typeface="メイリオ"/>
                <a:ea typeface="メイリオ"/>
                <a:cs typeface="メイリオ"/>
              </a:rPr>
              <a:t>://</a:t>
            </a:r>
            <a:r>
              <a:rPr lang="en-US" altLang="ja-JP" sz="1200" b="1" dirty="0" smtClean="0">
                <a:solidFill>
                  <a:srgbClr val="EA6F88"/>
                </a:solidFill>
                <a:latin typeface="メイリオ"/>
                <a:ea typeface="メイリオ"/>
                <a:cs typeface="メイリオ"/>
              </a:rPr>
              <a:t>fukushima-sd-fukushima.fcs.ed.jp</a:t>
            </a:r>
            <a:endParaRPr lang="en-US" altLang="ja-JP" sz="1200" b="1" dirty="0">
              <a:solidFill>
                <a:srgbClr val="EA6F88"/>
              </a:solidFill>
              <a:latin typeface="メイリオ"/>
              <a:ea typeface="メイリオ"/>
              <a:cs typeface="メイリオ"/>
            </a:endParaRPr>
          </a:p>
          <a:p>
            <a:endParaRPr kumimoji="1" lang="ja-JP" altLang="en-US" sz="1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2460657" y="4166518"/>
            <a:ext cx="3603459" cy="647700"/>
          </a:xfrm>
          <a:prstGeom prst="roundRect">
            <a:avLst/>
          </a:prstGeom>
          <a:solidFill>
            <a:srgbClr val="FDE5C4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u="sng" dirty="0" err="1" smtClean="0">
                <a:solidFill>
                  <a:srgbClr val="EA6F8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みみらんど</a:t>
            </a:r>
            <a:endParaRPr kumimoji="1" lang="ja-JP" altLang="en-US" sz="4000" b="1" u="sng" dirty="0">
              <a:solidFill>
                <a:srgbClr val="EA6F88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 rot="20943954">
            <a:off x="992778" y="3292849"/>
            <a:ext cx="6184712" cy="5492316"/>
          </a:xfrm>
          <a:prstGeom prst="rect">
            <a:avLst/>
          </a:prstGeom>
        </p:spPr>
        <p:txBody>
          <a:bodyPr wrap="square">
            <a:prstTxWarp prst="textArchUp">
              <a:avLst>
                <a:gd name="adj" fmla="val 10817703"/>
              </a:avLst>
            </a:prstTxWarp>
            <a:spAutoFit/>
          </a:bodyPr>
          <a:lstStyle/>
          <a:p>
            <a:r>
              <a:rPr lang="ja-JP" altLang="en-US" sz="3600" b="1" dirty="0" smtClean="0">
                <a:solidFill>
                  <a:srgbClr val="EA6F88"/>
                </a:solidFill>
                <a:latin typeface="メイリオ"/>
                <a:ea typeface="メイリオ"/>
                <a:cs typeface="メイリオ"/>
              </a:rPr>
              <a:t>　　　　　笑顔で子育てを楽しむために！</a:t>
            </a:r>
            <a:endParaRPr lang="ja-JP" altLang="en-US" sz="3600" b="1" dirty="0">
              <a:solidFill>
                <a:srgbClr val="EA6F88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305391" y="8743392"/>
            <a:ext cx="3559486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 </a:t>
            </a:r>
            <a:r>
              <a:rPr lang="ja-JP" altLang="en-US" sz="1400" dirty="0" smtClean="0"/>
              <a:t>　　</a:t>
            </a:r>
            <a:r>
              <a:rPr lang="en-US" altLang="ja-JP" sz="1400" dirty="0" smtClean="0"/>
              <a:t>  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お問い合わせ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1600" b="1" dirty="0" err="1" smtClean="0">
                <a:solidFill>
                  <a:srgbClr val="EA6F8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みみらんど</a:t>
            </a:r>
            <a:r>
              <a:rPr lang="ja-JP" altLang="en-US" sz="1600" b="1" dirty="0" smtClean="0">
                <a:solidFill>
                  <a:srgbClr val="EA6F8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ふくしま</a:t>
            </a:r>
            <a:endParaRPr lang="en-US" altLang="ja-JP" sz="1600" b="1" dirty="0" smtClean="0">
              <a:solidFill>
                <a:srgbClr val="EA6F88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福島県福島市森合町６ー３４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（聴覚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支援学校福島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校内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担当　佐藤真智子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TEL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FAX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024-531-5013</a:t>
            </a:r>
          </a:p>
          <a:p>
            <a:pPr algn="ctr"/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Mail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105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fukushima-sd-fukushima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＠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fcs.ed.jp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1919" y="686417"/>
            <a:ext cx="328236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2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きこえにくいお</a:t>
            </a:r>
            <a:r>
              <a:rPr lang="ja-JP" altLang="en-US" sz="2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子</a:t>
            </a:r>
            <a:r>
              <a:rPr lang="ja-JP" altLang="en-US" sz="22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さんの</a:t>
            </a:r>
            <a:endParaRPr lang="en-US" altLang="ja-JP" sz="2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2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お父さん・お</a:t>
            </a:r>
            <a:r>
              <a:rPr lang="ja-JP" altLang="en-US" sz="2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母</a:t>
            </a:r>
            <a:r>
              <a:rPr lang="ja-JP" altLang="en-US" sz="22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さんのための</a:t>
            </a:r>
            <a:endParaRPr lang="en-US" altLang="ja-JP" sz="2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8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6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育児相</a:t>
            </a:r>
            <a:r>
              <a:rPr lang="ja-JP" altLang="en-US" sz="6000" b="1" dirty="0" smtClean="0">
                <a:solidFill>
                  <a:srgbClr val="FDE5C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談</a:t>
            </a:r>
            <a:endParaRPr lang="ja-JP" altLang="en-US" sz="6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8" name="Picture 4" descr="https://fukushima-sd-fukushima.fcs.ed.jp/wysiwyg/image/download/1/21/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612" y="4230028"/>
            <a:ext cx="796524" cy="66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 descr="プレビュー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169" y="8487912"/>
            <a:ext cx="735965" cy="735965"/>
          </a:xfrm>
          <a:prstGeom prst="rect">
            <a:avLst/>
          </a:prstGeom>
          <a:noFill/>
        </p:spPr>
      </p:pic>
      <p:sp>
        <p:nvSpPr>
          <p:cNvPr id="13" name="角丸四角形吹き出し 12"/>
          <p:cNvSpPr/>
          <p:nvPr/>
        </p:nvSpPr>
        <p:spPr>
          <a:xfrm>
            <a:off x="6342121" y="7786688"/>
            <a:ext cx="999739" cy="600075"/>
          </a:xfrm>
          <a:prstGeom prst="wedgeRoundRectCallout">
            <a:avLst>
              <a:gd name="adj1" fmla="val 1399"/>
              <a:gd name="adj2" fmla="val 66260"/>
              <a:gd name="adj3" fmla="val 16667"/>
            </a:avLst>
          </a:prstGeom>
          <a:ln w="38100">
            <a:solidFill>
              <a:srgbClr val="FF99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ja-JP" sz="1000" kern="100" dirty="0" smtClean="0">
                <a:effectLst/>
                <a:ea typeface="BIZ UDPゴシック" panose="020B0400000000000000" pitchFamily="50" charset="-128"/>
                <a:cs typeface="Times New Roman" panose="02020603050405020304" pitchFamily="18" charset="0"/>
              </a:rPr>
              <a:t>ＨＰがご覧</a:t>
            </a:r>
            <a:endParaRPr lang="en-US" altLang="ja-JP" sz="1000" kern="100" dirty="0" smtClean="0">
              <a:effectLst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sz="1000" kern="100" dirty="0" smtClean="0">
                <a:effectLst/>
                <a:ea typeface="BIZ UDPゴシック" panose="020B0400000000000000" pitchFamily="50" charset="-128"/>
                <a:cs typeface="Times New Roman" panose="02020603050405020304" pitchFamily="18" charset="0"/>
              </a:rPr>
              <a:t>いただけます</a:t>
            </a:r>
            <a:r>
              <a:rPr lang="ja-JP" sz="1000" kern="1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。</a:t>
            </a:r>
            <a:endParaRPr lang="ja-JP" sz="10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エクスポ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TotalTime>854</TotalTime>
  <Words>211</Words>
  <Application>Microsoft Office PowerPoint</Application>
  <PresentationFormat>ユーザー設定</PresentationFormat>
  <Paragraphs>28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BIZ UDPゴシック</vt:lpstr>
      <vt:lpstr>HG丸ｺﾞｼｯｸM-PRO</vt:lpstr>
      <vt:lpstr>Meiryo UI</vt:lpstr>
      <vt:lpstr>ＭＳ Ｐゴシック</vt:lpstr>
      <vt:lpstr>ＭＳ ゴシック</vt:lpstr>
      <vt:lpstr>ＭＳ 明朝</vt:lpstr>
      <vt:lpstr>メイリオ</vt:lpstr>
      <vt:lpstr>Arial</vt:lpstr>
      <vt:lpstr>Calibri</vt:lpstr>
      <vt:lpstr>Calibri Light</vt:lpstr>
      <vt:lpstr>Times New Roman</vt:lpstr>
      <vt:lpstr>1_ガイド入りテンプレートサンプル20130531三木さん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赤星真人(d006033)</dc:creator>
  <cp:lastModifiedBy>sato.machiko</cp:lastModifiedBy>
  <cp:revision>95</cp:revision>
  <cp:lastPrinted>2023-04-20T07:26:22Z</cp:lastPrinted>
  <dcterms:created xsi:type="dcterms:W3CDTF">2013-08-07T01:16:52Z</dcterms:created>
  <dcterms:modified xsi:type="dcterms:W3CDTF">2023-04-22T08:21:28Z</dcterms:modified>
</cp:coreProperties>
</file>